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9A9D-69FE-4DE4-9840-A85821DA9F5B}" type="datetimeFigureOut">
              <a:rPr lang="ca-ES" smtClean="0"/>
              <a:pPr/>
              <a:t>27/11/2017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29D37-A6E7-4811-9426-6396A00C19B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82070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="" xmlns:a16="http://schemas.microsoft.com/office/drawing/2014/main" id="{9259D342-B8E8-4052-BE36-2DDAF5F066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>
            <a:extLst>
              <a:ext uri="{FF2B5EF4-FFF2-40B4-BE49-F238E27FC236}">
                <a16:creationId xmlns="" xmlns:a16="http://schemas.microsoft.com/office/drawing/2014/main" id="{5F54723E-6C2F-498F-A2A6-74D0FB32C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ca-ES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="" xmlns:a16="http://schemas.microsoft.com/office/drawing/2014/main" id="{A8E72AF6-9408-4118-8551-FEA97F6F8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CAC19-0412-4FAE-8996-20F56CB0B792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86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980DD0C-6F4D-4517-BBAF-256AEAF5F9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4991-2456-428B-BA08-D7FF8F88E0C3}" type="slidenum">
              <a:rPr kumimoji="0" lang="es-ES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="" xmlns:a16="http://schemas.microsoft.com/office/drawing/2014/main" id="{139621FF-D90E-4EE8-A052-9EE02F9356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092A7AFF-102B-448D-8B2D-9079A8A93E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93728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0B1FD03-CAEE-4E5A-8A47-706EA72F75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E3254-E6C4-4FEA-B38F-4A7D57623380}" type="slidenum">
              <a:rPr kumimoji="0" lang="es-ES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3" name="Rectangle 1">
            <a:extLst>
              <a:ext uri="{FF2B5EF4-FFF2-40B4-BE49-F238E27FC236}">
                <a16:creationId xmlns="" xmlns:a16="http://schemas.microsoft.com/office/drawing/2014/main" id="{C5782929-6440-4BE7-B8E9-AF9E9170FA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6DE0B8D1-AACA-46B7-B848-D7445A179F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21652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F4C7EEA1-F81E-4B2D-9A9E-EDC510399AF0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6819F824-2578-4032-BD32-F01B2A3BD322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="" xmlns:a16="http://schemas.microsoft.com/office/drawing/2014/main" id="{5643B645-976A-4856-A3C1-6AE7D5A11EB5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3FFACCF5-C49F-4365-A523-EE4DF68302B8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0A311C32-C8F4-4AEE-B7AF-C36CF2CE066E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03C0856F-E791-4541-BD76-1970F0445A8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94B77A08-506C-4454-9021-C29DEACFE3B2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20427D6E-FE61-4E66-BEC8-712B6BCA5E91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FAA4901C-9177-4D6B-8FE9-3944ED4C3A8E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18E03DD8-4ED8-4165-9F00-A3B0EF27128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2B38B220-C204-4CBB-B9D6-706915C620FA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A03500E1-6AC1-4CC8-8047-B38131B6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A9B6-FA15-4EAD-B19F-036FE10D7893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5A4E68F0-109F-49BE-8EE0-D9CE8E4C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8022288E-83F1-4E9D-903C-6B7E3087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5D5B-94E3-4C6D-B286-497D8D677A30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35136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49A4F-BB3D-4A88-970D-9407CF74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A457-64E4-4485-9D8E-11D89E31CA43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9F3E44-47E6-40BC-94D7-B0873BFB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B65D39-0BD4-4A95-9078-C475E252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4F74A-79B6-4F19-A720-B29DFDBA1AF7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8581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2063480F-2662-491B-9DA7-DEE645D06120}"/>
              </a:ext>
            </a:extLst>
          </p:cNvPr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53E27F34-B784-41E6-A071-D07EBB14473C}"/>
              </a:ext>
            </a:extLst>
          </p:cNvPr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7D6F037-4727-4B68-BD21-CC4683C823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CD0C-E06B-46D1-97DB-29D952B3D8AD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3359DAE-46AA-4152-93A9-43BCFE826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36DB4EF-D879-4E50-85B3-33DE2EE3A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0F7139-4560-41C3-8CE1-4D5F9AA5FAC5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189137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6CA30B-CD29-4024-8A7F-F4B62A6B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1E7-B5F5-4ADB-8361-584F71FA5D23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F44D21-E75A-4B28-B729-0B869534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3DCC5-F7E8-4DDF-A25D-1D8D38D5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95460-529E-4D02-A093-E4CE7837F835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230150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18069B1C-995F-4223-9473-109F86549D62}"/>
              </a:ext>
            </a:extLst>
          </p:cNvPr>
          <p:cNvSpPr txBox="1"/>
          <p:nvPr/>
        </p:nvSpPr>
        <p:spPr>
          <a:xfrm>
            <a:off x="643467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F061C1C4-3CD5-40DE-9D3F-0A2628D43647}"/>
              </a:ext>
            </a:extLst>
          </p:cNvPr>
          <p:cNvSpPr txBox="1"/>
          <p:nvPr/>
        </p:nvSpPr>
        <p:spPr>
          <a:xfrm>
            <a:off x="8997951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8DA6840-D5A6-4442-B795-E9768341C2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ED3E-5E49-468A-AB2F-B36F412A5889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C43E78D-05C7-4E1B-B010-79E7DA23BD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A0C67E4-EDFB-4F38-B3D1-626935828F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C538E6-8AE2-4C56-85B6-9FD7FB99F90F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354197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A40C48C-FD39-4AA8-9748-0F7432065B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B27E-0F2E-46B2-B688-E52E57C8197D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9F13592-B9C6-40C9-B58E-47EDB89609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FE61B26-7FA5-4F3C-954C-4B6F32D58B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5932D08-7BE0-4BE5-AEC0-8C06DFD8414C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13753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FF4F24-458B-479F-9FFD-550AED8A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B906-8F43-4E61-899B-ADD9A7DDE2DD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A5A301-C2B6-4855-9022-104E2495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D6C741-0A00-4E59-8115-C6E5BD80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D7117-018E-430C-BE13-571387518E14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320051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9BFCF-795B-4BA0-A95F-6A6C39F6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F999-528A-4438-9F16-3F61FA81A6F9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4E433-881B-4C32-A0C9-717F5634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CCFDC1-6473-4C6F-AED8-D64D7865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26AE6-6E29-4680-8B91-F1E2B196E027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63321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A70EBFCB-6103-47CA-8F89-3F2281C4BE7A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48B96BCA-2003-4C10-8813-E7F406653D70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="" xmlns:a16="http://schemas.microsoft.com/office/drawing/2014/main" id="{79D3901B-BDD2-4CC3-BA0D-02B95BB1E85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60ED0999-CA5F-4028-90A3-944F5721964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E8CFAD3C-B9A8-4B76-8B2C-5F8F4308012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3926AE71-90DF-4C43-A9F5-793FF8137FC2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75AD450B-5FBD-4DA5-80FC-5B65C687185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6BAA81C5-11CB-494E-92CF-9CBA8F691FF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17A06DEF-16AD-44B8-99C9-11A3257DFA6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2B597134-E23A-443A-B713-CF07F9370803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EC66DEFB-2694-4E0B-B1F8-8F343A826D8A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75CF476C-0ED9-456B-8942-EBBD0351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7DB9-AC18-4D8B-AAF1-EC150495EAD6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192D6400-51F6-41D1-B696-25FE2F43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897B317-55AB-4DB6-8031-CF817956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6FC70-CCE8-43B3-B80B-5E7AADC6F9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424601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D840B-5825-4CA7-BBB4-54C75E80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ABDE-85FB-4CF1-BD49-4CAC47591C43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300A4-4062-4D51-B0E2-2D390744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F230AB-0D33-46A2-9207-B67ED848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788A-8580-4E2F-B4EF-362BCA7608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47882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48EE34-A8B2-43EC-9336-89056F48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F02A-D64C-4009-B854-FE974B66BB24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AD690F-B452-4D3E-A5B2-F1051BAF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5F360-FC93-4ED8-BB5F-9C2E9202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281C-B972-479A-B125-2E8EBFC022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93218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A11A01-67D0-412E-B437-765D8923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7DB8-21DE-4D3B-A806-0C422589C544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2876D3-97D7-43A2-BD8D-A41E2913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3072F-318F-4E80-9684-392E3AAE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654F-527F-48B6-BDB8-F1C7BF8A9BBC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268261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CBA5650-8E50-46DB-9EDF-0A127036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9711-8D09-4F33-9F84-0CD177820E21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3AE8C6-A9F2-44A0-8A0E-66FF9C4C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D2FE007-B808-4C8B-84B2-9C2729EA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0153-C5DE-409F-9E23-317080D771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57321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9F92192-6EB2-4AFA-A8F6-91757992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1D58-B8F4-488A-96CC-A89CFB980FF1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A373F31-D11B-4919-9FAC-5E444681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E26BF33-D90D-4EBF-95C3-61F9EEF7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36F3-DA0F-48CF-98CA-3FDAE281F5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54671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D35A253-4D38-4F11-B8F9-F8D548BC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830B-F651-4072-8EC5-BC9CB35FFE61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61DA367-3978-4D1D-BB99-59CAD4DE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796694A-F1DF-435C-9AB6-5251299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A141-D016-41E2-B7B9-19EDA0FF42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400302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92CEEE3-1893-4ABA-86E3-DF96F597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C3D9-9FDA-48C0-A265-EBD0C3435D22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9C14B72-47AB-4014-AB0B-B1D35CF1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EBCBE86-7F23-4271-B863-E2700095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8896-95D1-4E87-AA72-721F756DB8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424327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B4D4A85-4C93-47BA-8888-68F0DB45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B758-A8C1-483D-88C0-2E14DB0779E6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BEA578D-62A3-4040-807B-77E3D427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92CF8A7-FD81-4049-B435-84011B81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12B9-7BD6-4F8D-BC6E-001C27A027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734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B70B585-EDA4-4906-994B-B9324032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EB25-1793-4F27-AE52-13C0B9B71D92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2CE5436-BB34-4D4D-961C-7B4D0117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F646B65-E51C-411C-99F3-96AF0E74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0B94-0469-461E-B897-17322BCAB07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1174771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49BAF5-42F6-4C4A-BDE8-FA711DE6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4465-34A8-4959-B999-482565BB3A5E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8F28AB-DC26-4A3F-B767-C67D77BB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D214F7-1501-4DA4-969D-5B74EBAD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BBF9-FE5D-4F73-8787-7850C4757DA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136873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4EB17E11-7CD9-4B09-9B78-8E99BDC0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a-E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1640B553-B80D-4AAD-87A6-52D22FBA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a-E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73D363C-4A58-40D6-8E43-EE5987244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B24A-FE17-48B5-8AA2-723D8C5FBA6F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9ED8299-82FC-4E36-9BC8-6266E2F7A3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1ED8A61-AD34-41DB-BDF9-1B01975A57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CD1432-056D-4030-BB71-1D96D2938E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52691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CE868-790B-418D-BBE7-28055E4F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7468-110F-4D42-8657-712A7F3ED10F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AF61F1-997A-4952-A053-E9D7447C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E584-7A1A-4D48-9881-F1815227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503C-B8C7-4571-BD89-75035B85BB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92470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B281D8F1-D0B6-469F-A28A-42D0B6ED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a-E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4AC431A4-0601-4EAD-B2D2-AB7A5C53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a-E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CC69A54-BEB6-4079-8E57-0693D1CF71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18D4-7BD3-4AFD-89B8-F28AFA7F4011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3E37263-CF28-44EE-BBC0-928301477E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EDB923B-75DC-4EAB-9618-34374C1EBE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BC3A4-929E-4637-9648-2A426F5741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413713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95E99B-5E79-42A3-97BD-486B46F3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8249-1B41-4480-8BE0-4CF9E46324C4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A97745-6AEA-45D3-913D-02552F7B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729B2A-EFB8-4E88-BE88-4674250E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EF76-8214-46BE-9B18-7D556702E831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556827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B9D6198-DB70-4EBC-AE09-40D470075F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C61D-F1B8-4120-A39C-8971316FE726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CCBA3DA-F95C-4FD3-BB23-CE81869103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B780AD0-B9F5-4C49-85E2-42B61D2DC5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B0E5-9819-46CB-AACC-BEE4B69F03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158267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132861-741B-4244-8B91-F3E78483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DB90-D772-4984-A1FA-113422351968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491E0-2B41-4544-8908-862B170A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30283C-2376-4EE3-A6F9-EBF355F9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2CFC-5DB2-4302-8C91-092ED29F3C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31318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49453-96F2-4D7F-BECF-BE112889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4DE5-033F-40FA-80C2-BE6B312C83DD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FD088-AF19-499D-A25B-A4D31321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5F8A36-B88A-4DB3-BC09-6FDACE3F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C768-2518-413C-8B99-A9C18806FB7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15940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10861D7-7CD0-4AB3-8926-400D29C0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406F-7CF5-4C24-8CE5-36A28A903CB7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8A9F759-2399-4C38-A33D-E2E9F4E2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9C9E246-12FA-4A3A-A1F1-63020CC1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8EC72-076C-423C-BC47-4EAD3FCA07D3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33639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9F3C8F4-9AF2-4574-827B-548A1B57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EDE0-07AB-4F21-B4DC-D53BA32D7A56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B852276-FB09-4498-BE6E-4F633B42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C832636-2DE7-41C4-A2CC-9B4B191A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D6F3-A524-4C08-8D4B-4A55DF08212C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73812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13BA266-A8DE-4F6D-B13E-DC404BD5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6296-A82A-4A18-BD47-3D0C35D37F1F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1521A0B-F4AB-4986-A3F6-B5A47A2B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BB67DDD-83D3-471A-B4FE-D0EF250C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F532-0FA3-4A09-8F24-6BA9121C7063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35770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C4BEEA7-498E-4411-BDC6-B293481C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0833-4614-4E03-8AB5-0160C2A3432B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A9268A9-F38C-4BF5-89F2-342D67F3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43A7ED9-DC27-487E-BD7B-32B47E6D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B8EB-A394-4A5D-BBEC-A468E3A044D2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246379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8A2CD46-08ED-43B1-9625-5F86403C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F8CA-901C-4DD8-9FFF-8E48B727E9D8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77F51BA-C135-442A-8C7E-A246F8DF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674F693-AC54-4100-89D0-7B457438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54F9-E7D6-4D83-9B58-C5EBA21D2641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1432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D673AB-1763-4B8A-9959-679C2323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B31A-8755-498A-943E-D672B0CA1BD7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E6099C5-5E43-45B4-B9AB-206A47BE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7B92A6C-37AA-4132-A984-40CAF652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1A24-9892-4DD1-A3C9-C95B13A35F46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24190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="" xmlns:a16="http://schemas.microsoft.com/office/drawing/2014/main" id="{4925CE5F-3956-49C6-9F6F-237F3F7E4685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F5E817B7-4C8B-41CC-B357-E02290B6521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CF08702-C313-43AB-A671-981E2DFACB99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4F4F26A-80B2-46C4-A71D-0B76AE5E52E9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8C66E49B-310D-4A1C-9ACA-B187C79A8F8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AC4F9EE0-B70C-4E06-9162-4281946D6829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08346E64-2D00-4789-B0CD-EC86CE11A3CB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67C45320-E760-48F7-8310-58918A5EBE4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4A5024AB-BE80-405B-9A55-838D591FC419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1C418A5-6E41-45F7-898B-B1AFC96AFBB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F7F3805F-A2E3-4B9F-BA6C-AEA12873649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6928E650-B9F1-4A31-896E-C8CDCECDC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en-US" altLang="ca-ES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D8A9C25F-2BB2-4D91-B0E7-0EE9F2DA44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en-US" altLang="ca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5F6743-59E6-46AC-8105-794F00E46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5F316-47D1-410E-AD44-C54D9288B684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1B7D13-7F29-4E60-A889-CCD5695F0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8C6E39-7CD7-43D6-A31B-5D8C8C839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3DD61CDD-FBDA-4F9A-B398-A0A38BAA0F26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="" xmlns:p14="http://schemas.microsoft.com/office/powerpoint/2010/main" val="25677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="" xmlns:a16="http://schemas.microsoft.com/office/drawing/2014/main" id="{3175E7C2-79E7-4DF2-9FF3-E12EF57CA4B5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C341F04-D714-4175-86A4-23AAA159F41F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11CC131C-8550-4051-A847-3DC0EE1C605B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C7DD089-06E8-48A5-B27B-F83926DAE84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1502C12-7527-4456-B643-FBFA8CE7B118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9343F5F4-B002-4AE5-9985-DE979643A6A4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86E56D66-0881-44E5-AFED-F822CA9F4EFD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77C88CD7-9857-4884-83F4-922B08ED1A8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3257C32E-F173-4669-ADD3-CF5447F5DB51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5EF95ADC-3936-4DDF-8BCA-B0B69FC582E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D543E5E2-7B98-4497-8537-B9B8D2FA96A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7C187425-3D2E-4FC2-B402-4CFAD1D1D3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302E5184-1C5D-4D48-B8C3-9DB21FBAE1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4BD010-EE2C-4CB1-A4B6-352A96264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ED3C2-5655-4D43-A009-323B4C073D77}" type="datetimeFigureOut">
              <a:rPr lang="es-ES"/>
              <a:pPr>
                <a:defRPr/>
              </a:pPr>
              <a:t>27/11/2017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118C1-2432-45A1-B219-F438616F7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99454-E3A5-4491-B602-C8645379F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813B82B-53BF-4363-B904-25EC84057D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3414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4 Imagen" descr="camicalassanc.jpg">
            <a:extLst>
              <a:ext uri="{FF2B5EF4-FFF2-40B4-BE49-F238E27FC236}">
                <a16:creationId xmlns="" xmlns:a16="http://schemas.microsoft.com/office/drawing/2014/main" id="{8683ABB7-FD00-4114-9104-047CC608C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732464"/>
            <a:ext cx="18224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1 Título">
            <a:extLst>
              <a:ext uri="{FF2B5EF4-FFF2-40B4-BE49-F238E27FC236}">
                <a16:creationId xmlns="" xmlns:a16="http://schemas.microsoft.com/office/drawing/2014/main" id="{2C5BCAA5-B346-40AA-9E5B-5188CD15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288925"/>
            <a:ext cx="9577388" cy="2528888"/>
          </a:xfrm>
        </p:spPr>
        <p:txBody>
          <a:bodyPr/>
          <a:lstStyle/>
          <a:p>
            <a:pPr algn="ctr"/>
            <a:r>
              <a:rPr lang="es-ES" altLang="ca-ES" sz="4800" b="1" dirty="0"/>
              <a:t>DIADA DE </a:t>
            </a:r>
            <a:br>
              <a:rPr lang="es-ES" altLang="ca-ES" sz="4800" b="1" dirty="0"/>
            </a:br>
            <a:r>
              <a:rPr lang="es-ES" altLang="ca-ES" sz="4800" b="1" dirty="0"/>
              <a:t>ST JOSEP DE CALASSANÇ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="" xmlns:a16="http://schemas.microsoft.com/office/drawing/2014/main" id="{8474C492-1D33-4B99-A534-0E080B972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889" y="3573463"/>
            <a:ext cx="6192837" cy="1295400"/>
          </a:xfrm>
        </p:spPr>
        <p:txBody>
          <a:bodyPr/>
          <a:lstStyle/>
          <a:p>
            <a:r>
              <a:rPr lang="es-ES" altLang="ca-ES" sz="3600" b="1" dirty="0">
                <a:solidFill>
                  <a:srgbClr val="92D050"/>
                </a:solidFill>
              </a:rPr>
              <a:t>27 DE NOVEMBRE DE 2017</a:t>
            </a:r>
          </a:p>
          <a:p>
            <a:endParaRPr lang="es-ES" altLang="ca-ES" sz="3200" b="1" dirty="0">
              <a:solidFill>
                <a:srgbClr val="92D050"/>
              </a:solidFill>
            </a:endParaRPr>
          </a:p>
        </p:txBody>
      </p:sp>
      <p:pic>
        <p:nvPicPr>
          <p:cNvPr id="5125" name="Picture 2">
            <a:extLst>
              <a:ext uri="{FF2B5EF4-FFF2-40B4-BE49-F238E27FC236}">
                <a16:creationId xmlns="" xmlns:a16="http://schemas.microsoft.com/office/drawing/2014/main" id="{37C555DE-A092-46A5-A84B-3268BAF5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5905501"/>
            <a:ext cx="15398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5">
            <a:extLst>
              <a:ext uri="{FF2B5EF4-FFF2-40B4-BE49-F238E27FC236}">
                <a16:creationId xmlns="" xmlns:a16="http://schemas.microsoft.com/office/drawing/2014/main" id="{139362D9-7808-41D1-8CB7-C85BB4611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56289"/>
            <a:ext cx="19018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510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="" xmlns:a16="http://schemas.microsoft.com/office/drawing/2014/main" id="{B6274780-3BC8-4547-894E-CD7AA2C7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323850"/>
            <a:ext cx="10488612" cy="774700"/>
          </a:xfrm>
        </p:spPr>
        <p:txBody>
          <a:bodyPr/>
          <a:lstStyle/>
          <a:p>
            <a:pPr algn="ctr"/>
            <a:r>
              <a:rPr lang="ca-ES" altLang="ca-ES" sz="4000" b="1" dirty="0"/>
              <a:t>ORGANITZACIÓ ESO,BATX. i FP</a:t>
            </a:r>
            <a:endParaRPr lang="es-ES" altLang="ca-E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F90C475-41FF-4572-B74F-24987A88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38" y="1160464"/>
            <a:ext cx="9167812" cy="57737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a 9h: </a:t>
            </a: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hi ha classe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a 10h: </a:t>
            </a: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l’aula: </a:t>
            </a:r>
            <a:r>
              <a:rPr lang="ca-ES" sz="6400" b="1" i="1" dirty="0">
                <a:solidFill>
                  <a:schemeClr val="accent3"/>
                </a:solidFill>
              </a:rPr>
              <a:t>Passar llista + Explicació jornada(</a:t>
            </a:r>
            <a:r>
              <a:rPr lang="ca-ES" sz="6400" b="1" i="1" dirty="0" err="1">
                <a:solidFill>
                  <a:schemeClr val="accent3"/>
                </a:solidFill>
              </a:rPr>
              <a:t>power</a:t>
            </a:r>
            <a:r>
              <a:rPr lang="ca-ES" sz="6400" b="1" i="1" dirty="0">
                <a:solidFill>
                  <a:schemeClr val="accent3"/>
                </a:solidFill>
              </a:rPr>
              <a:t>)+  Vídeo + Dinàmica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10h</a:t>
            </a:r>
            <a:r>
              <a:rPr lang="ca-ES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Trobada per cursos</a:t>
            </a: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a-ES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a-ES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endParaRPr lang="ca-ES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10:15h - 10:30h: </a:t>
            </a:r>
            <a:r>
              <a:rPr lang="ca-ES" sz="6400" b="1" dirty="0">
                <a:solidFill>
                  <a:schemeClr val="accent3"/>
                </a:solidFill>
              </a:rPr>
              <a:t>Inici caminades</a:t>
            </a:r>
            <a:endParaRPr lang="ca-ES" sz="6400" dirty="0">
              <a:solidFill>
                <a:schemeClr val="accent3"/>
              </a:solidFill>
            </a:endParaRPr>
          </a:p>
          <a:p>
            <a:pPr marL="0" indent="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Dinar de carmanyola (portar de casa)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6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15:30h: </a:t>
            </a: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Arribada a l’escola (a la tarda no hi ha classe)</a:t>
            </a:r>
          </a:p>
          <a:p>
            <a:pPr marL="228600" lvl="1" indent="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Batxillerat arriben a les 14:30h    *FP a les 9h es troben a Can </a:t>
            </a:r>
            <a:r>
              <a:rPr lang="ca-ES" sz="6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Titó</a:t>
            </a:r>
            <a:r>
              <a:rPr lang="ca-ES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directament fins les 13h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922EB821-9029-4A5C-BE65-A7A062280F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7524" y="2609593"/>
          <a:ext cx="3270250" cy="132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13">
                  <a:extLst>
                    <a:ext uri="{9D8B030D-6E8A-4147-A177-3AD203B41FA5}">
                      <a16:colId xmlns="" xmlns:a16="http://schemas.microsoft.com/office/drawing/2014/main" val="3963323143"/>
                    </a:ext>
                  </a:extLst>
                </a:gridCol>
                <a:gridCol w="2424937">
                  <a:extLst>
                    <a:ext uri="{9D8B030D-6E8A-4147-A177-3AD203B41FA5}">
                      <a16:colId xmlns="" xmlns:a16="http://schemas.microsoft.com/office/drawing/2014/main" val="3017538214"/>
                    </a:ext>
                  </a:extLst>
                </a:gridCol>
              </a:tblGrid>
              <a:tr h="265430">
                <a:tc>
                  <a:txBody>
                    <a:bodyPr/>
                    <a:lstStyle/>
                    <a:p>
                      <a:r>
                        <a:rPr lang="ca-ES" sz="1100" dirty="0"/>
                        <a:t>Curs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Lloc sortida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364000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ca-ES" sz="1100" dirty="0"/>
                        <a:t>1r 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Pati (costat pati dels petits)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560781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ca-ES" sz="1100" dirty="0"/>
                        <a:t>2n 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Poliesportiu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247286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ca-ES" sz="1100" dirty="0"/>
                        <a:t>3r 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100" dirty="0"/>
                        <a:t>Claustre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315042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ca-ES" sz="1100" dirty="0"/>
                        <a:t>Batxillerat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100" dirty="0"/>
                        <a:t>Pati (costat C/ Portal)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324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592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="" xmlns:a16="http://schemas.microsoft.com/office/drawing/2014/main" id="{FC3909C0-309D-4C0C-9EDA-59BC4543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13" y="0"/>
            <a:ext cx="6292850" cy="1143000"/>
          </a:xfrm>
        </p:spPr>
        <p:txBody>
          <a:bodyPr/>
          <a:lstStyle/>
          <a:p>
            <a:pPr algn="ctr" eaLnBrk="1" hangingPunct="1"/>
            <a:r>
              <a:rPr lang="es-ES" altLang="es-ES" sz="4800" b="1"/>
              <a:t>CAMINS</a:t>
            </a:r>
            <a:br>
              <a:rPr lang="es-ES" altLang="es-ES" sz="4800" b="1"/>
            </a:br>
            <a:r>
              <a:rPr lang="es-ES" altLang="es-ES" sz="4800" b="1"/>
              <a:t>INFANTIL I PRIMÀRIA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1487483-586C-45FC-BC51-D4FA5B4C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64" y="1773238"/>
            <a:ext cx="8133811" cy="5472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Llar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Plaça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Castells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P3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Solidaritat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Sta.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Margarida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Montbui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P4 - P5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Zona Cola-Cao-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Infinit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1r i 2n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Ruta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Estació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Vella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l’Enxup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3r i 4rt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Ajuntament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Cal Font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l’Enxup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Garcia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Fossas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5è i 6è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Valldaura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Vallbona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les Roques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Garcia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Fossas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Imagen 4">
            <a:extLst>
              <a:ext uri="{FF2B5EF4-FFF2-40B4-BE49-F238E27FC236}">
                <a16:creationId xmlns="" xmlns:a16="http://schemas.microsoft.com/office/drawing/2014/main" id="{ECCBC058-CDD2-4CA5-A0D8-A56CDCCFB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1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038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="" xmlns:a16="http://schemas.microsoft.com/office/drawing/2014/main" id="{08B8ADC8-1D9D-4172-95AC-6BAC47E8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83" y="-249238"/>
            <a:ext cx="8143875" cy="1978026"/>
          </a:xfrm>
        </p:spPr>
        <p:txBody>
          <a:bodyPr/>
          <a:lstStyle/>
          <a:p>
            <a:pPr algn="ctr"/>
            <a:r>
              <a:rPr lang="es-ES" altLang="ca-ES" sz="4800" b="1" dirty="0">
                <a:solidFill>
                  <a:srgbClr val="90C226"/>
                </a:solidFill>
              </a:rPr>
              <a:t/>
            </a:r>
            <a:br>
              <a:rPr lang="es-ES" altLang="ca-ES" sz="4800" b="1" dirty="0">
                <a:solidFill>
                  <a:srgbClr val="90C226"/>
                </a:solidFill>
              </a:rPr>
            </a:br>
            <a:r>
              <a:rPr lang="es-ES" altLang="ca-ES" sz="4800" b="1" dirty="0">
                <a:solidFill>
                  <a:srgbClr val="90C226"/>
                </a:solidFill>
              </a:rPr>
              <a:t>RUTES </a:t>
            </a:r>
            <a:r>
              <a:rPr lang="es-ES" altLang="ca-ES" sz="2800" b="1" dirty="0">
                <a:solidFill>
                  <a:srgbClr val="90C226"/>
                </a:solidFill>
              </a:rPr>
              <a:t>SECUNDÀRIA,BAXILLERAT,FP</a:t>
            </a:r>
            <a:r>
              <a:rPr lang="es-ES" altLang="ca-ES" sz="4000" b="1" dirty="0">
                <a:solidFill>
                  <a:srgbClr val="90C226"/>
                </a:solidFill>
              </a:rPr>
              <a:t/>
            </a:r>
            <a:br>
              <a:rPr lang="es-ES" altLang="ca-ES" sz="4000" b="1" dirty="0">
                <a:solidFill>
                  <a:srgbClr val="90C226"/>
                </a:solidFill>
              </a:rPr>
            </a:br>
            <a:endParaRPr lang="es-ES" altLang="ca-ES" sz="4000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="" xmlns:a16="http://schemas.microsoft.com/office/drawing/2014/main" id="{34230EAC-4BB6-4FB9-9463-00EDCB4B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12" y="1495426"/>
            <a:ext cx="8066088" cy="498157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a-ES" alt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1r d’ESO: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ca-ES" altLang="ca-E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Titó</a:t>
            </a:r>
            <a:endParaRPr lang="ca-ES" altLang="ca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a-ES" alt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2n d’ESO: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La Tossa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a-ES" alt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3r d’ESO: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Coll Bas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a-ES" alt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1r i 2n de Batxillerat: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ca-ES" altLang="ca-E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Titó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i Turó de la Guàrdia (caminant i amb bici)</a:t>
            </a:r>
            <a:endParaRPr lang="es-ES" altLang="ca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a-ES" alt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FP: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ca-ES" altLang="ca-E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Titó</a:t>
            </a:r>
            <a:r>
              <a:rPr lang="ca-ES" alt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(Ruta dels Esgavellats)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a-ES" altLang="ca-E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	*4t d’ESO (Caminada per la Pau a Calella)</a:t>
            </a:r>
            <a:endParaRPr lang="ca-ES" altLang="ca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altLang="ca-ES" dirty="0"/>
          </a:p>
        </p:txBody>
      </p:sp>
      <p:pic>
        <p:nvPicPr>
          <p:cNvPr id="9220" name="Imagen 3">
            <a:extLst>
              <a:ext uri="{FF2B5EF4-FFF2-40B4-BE49-F238E27FC236}">
                <a16:creationId xmlns="" xmlns:a16="http://schemas.microsoft.com/office/drawing/2014/main" id="{FFDC6545-01E6-4788-AC6D-DF74CB918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-1588"/>
            <a:ext cx="24955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010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="" xmlns:a16="http://schemas.microsoft.com/office/drawing/2014/main" id="{4282E114-FBE2-46F8-8B5B-B910BEBB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069" y="422485"/>
            <a:ext cx="6348413" cy="1009650"/>
          </a:xfrm>
        </p:spPr>
        <p:txBody>
          <a:bodyPr/>
          <a:lstStyle/>
          <a:p>
            <a:r>
              <a:rPr lang="es-ES" altLang="ca-ES" sz="4400" b="1" dirty="0"/>
              <a:t>QUÈ APRENDREM …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E890CF4E-9CA5-4B17-9708-74BEE3CD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89495"/>
            <a:ext cx="8464551" cy="45525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sz="2000" b="1" dirty="0">
                <a:solidFill>
                  <a:schemeClr val="accent1"/>
                </a:solidFill>
              </a:rPr>
              <a:t>1. </a:t>
            </a:r>
            <a:r>
              <a:rPr lang="ca-ES" sz="2000" b="1" dirty="0">
                <a:solidFill>
                  <a:schemeClr val="accent3"/>
                </a:solidFill>
              </a:rPr>
              <a:t>VÍDEO</a:t>
            </a:r>
            <a:r>
              <a:rPr lang="ca-ES" sz="2000" dirty="0"/>
              <a:t> fet per alumnes de 2n de batxillerat explicant QUÈ HA SIGNIFICAT PER ELLS EL PAS PER L’ESCOLA PIA D’IGUALADA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sz="2000" b="1" dirty="0">
                <a:solidFill>
                  <a:schemeClr val="accent1"/>
                </a:solidFill>
              </a:rPr>
              <a:t>2. </a:t>
            </a:r>
            <a:r>
              <a:rPr lang="ca-ES" sz="2000" dirty="0"/>
              <a:t>Explicació de la Jornada </a:t>
            </a:r>
            <a:r>
              <a:rPr lang="ca-ES" sz="2000" b="1" dirty="0">
                <a:solidFill>
                  <a:schemeClr val="accent3"/>
                </a:solidFill>
              </a:rPr>
              <a:t>(</a:t>
            </a:r>
            <a:r>
              <a:rPr lang="ca-ES" sz="2000" b="1" dirty="0" err="1">
                <a:solidFill>
                  <a:schemeClr val="accent3"/>
                </a:solidFill>
              </a:rPr>
              <a:t>power</a:t>
            </a:r>
            <a:r>
              <a:rPr lang="ca-ES" sz="2000" b="1" dirty="0">
                <a:solidFill>
                  <a:schemeClr val="accent3"/>
                </a:solidFill>
              </a:rPr>
              <a:t> </a:t>
            </a:r>
            <a:r>
              <a:rPr lang="ca-ES" sz="2000" b="1" dirty="0" err="1">
                <a:solidFill>
                  <a:schemeClr val="accent3"/>
                </a:solidFill>
              </a:rPr>
              <a:t>point</a:t>
            </a:r>
            <a:r>
              <a:rPr lang="ca-ES" sz="2000" b="1" dirty="0">
                <a:solidFill>
                  <a:schemeClr val="accent3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sz="2000" b="1" dirty="0">
                <a:solidFill>
                  <a:schemeClr val="accent1"/>
                </a:solidFill>
              </a:rPr>
              <a:t>3. </a:t>
            </a:r>
            <a:r>
              <a:rPr lang="ca-ES" sz="2000" b="1" dirty="0">
                <a:solidFill>
                  <a:schemeClr val="accent3"/>
                </a:solidFill>
              </a:rPr>
              <a:t>Dinàmica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a-ES" sz="2000" b="1" dirty="0">
                <a:solidFill>
                  <a:schemeClr val="accent3"/>
                </a:solidFill>
              </a:rPr>
              <a:t>- </a:t>
            </a:r>
            <a:r>
              <a:rPr lang="ca-ES" sz="2000" b="1" dirty="0"/>
              <a:t>Infantil, 1r cicle Primària:  </a:t>
            </a:r>
            <a:r>
              <a:rPr lang="ca-ES" sz="2000" dirty="0" err="1"/>
              <a:t>Puzzle</a:t>
            </a:r>
            <a:r>
              <a:rPr lang="ca-ES" sz="2000" dirty="0"/>
              <a:t> </a:t>
            </a:r>
            <a:r>
              <a:rPr lang="ca-ES" sz="2000" dirty="0" err="1"/>
              <a:t>Batic</a:t>
            </a:r>
            <a:r>
              <a:rPr lang="ca-ES" sz="2000" dirty="0"/>
              <a:t> 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a-ES" sz="2000" dirty="0"/>
              <a:t>                   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a-ES" sz="2000" b="1" dirty="0">
                <a:solidFill>
                  <a:schemeClr val="accent3"/>
                </a:solidFill>
              </a:rPr>
              <a:t>- </a:t>
            </a:r>
            <a:r>
              <a:rPr lang="ca-ES" sz="2000" b="1" dirty="0"/>
              <a:t>De 3r a 6è de Primària, ESO, Batxillerat, FP:</a:t>
            </a:r>
          </a:p>
          <a:p>
            <a:pPr marL="228600" lvl="1" indent="0">
              <a:buNone/>
            </a:pPr>
            <a:r>
              <a:rPr lang="ca-ES" sz="2000" dirty="0"/>
              <a:t>            </a:t>
            </a:r>
            <a:r>
              <a:rPr lang="ca-ES" sz="2000" b="1" dirty="0">
                <a:solidFill>
                  <a:schemeClr val="accent3"/>
                </a:solidFill>
              </a:rPr>
              <a:t>MURAL </a:t>
            </a:r>
            <a:r>
              <a:rPr lang="ca-ES" sz="2000" b="1" i="1" dirty="0">
                <a:solidFill>
                  <a:schemeClr val="accent3"/>
                </a:solidFill>
              </a:rPr>
              <a:t>“ Què podem aprendre de la vida de Calassanç?”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   </a:t>
            </a:r>
          </a:p>
        </p:txBody>
      </p:sp>
      <p:pic>
        <p:nvPicPr>
          <p:cNvPr id="8" name="Imatge 1">
            <a:extLst>
              <a:ext uri="{FF2B5EF4-FFF2-40B4-BE49-F238E27FC236}">
                <a16:creationId xmlns="" xmlns:a16="http://schemas.microsoft.com/office/drawing/2014/main" id="{A938F5E3-03D2-4675-BC83-380B32C2F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53" y="2094172"/>
            <a:ext cx="1338457" cy="24351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4C405EA-984D-48DF-8A46-AF315EC8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2130" y="2719823"/>
            <a:ext cx="2342534" cy="12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="" xmlns:a16="http://schemas.microsoft.com/office/drawing/2014/main" id="{89D168B4-F9E6-40D5-ACA7-0A0C7E8AC1E4}"/>
              </a:ext>
            </a:extLst>
          </p:cNvPr>
          <p:cNvCxnSpPr>
            <a:cxnSpLocks/>
          </p:cNvCxnSpPr>
          <p:nvPr/>
        </p:nvCxnSpPr>
        <p:spPr>
          <a:xfrm flipV="1">
            <a:off x="6141169" y="3486150"/>
            <a:ext cx="1180381" cy="189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818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="" xmlns:a16="http://schemas.microsoft.com/office/drawing/2014/main" id="{7F97DC0D-1C3B-437A-9B8C-92E92456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387350"/>
            <a:ext cx="103505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s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DINÀMICA: </a:t>
            </a:r>
            <a:r>
              <a:rPr kumimoji="0" lang="es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Mural de la Vida de Calassanç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67068A5F-DDAD-4EFF-9DB7-81AB595E5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51045"/>
            <a:ext cx="9302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1. Es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projectarà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aquesta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imatge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que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haurem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56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d’omplir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amb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imatges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, textos i frases que expliquen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moments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de la vida de Sant Josep Calassanç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EF2040FC-DDC5-4136-AD7B-F100327D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212833"/>
            <a:ext cx="884713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ca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OBJECTIU: </a:t>
            </a:r>
            <a:r>
              <a:rPr kumimoji="0" lang="es-ES" altLang="ca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Conèixer</a:t>
            </a:r>
            <a:r>
              <a:rPr kumimoji="0" lang="es-ES" altLang="ca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els</a:t>
            </a:r>
            <a:r>
              <a:rPr kumimoji="0" lang="es-ES" altLang="ca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fets</a:t>
            </a:r>
            <a:r>
              <a:rPr kumimoji="0" lang="es-ES" altLang="ca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més</a:t>
            </a:r>
            <a:r>
              <a:rPr kumimoji="0" lang="es-ES" altLang="ca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importants</a:t>
            </a:r>
            <a:r>
              <a:rPr kumimoji="0" lang="es-ES" altLang="ca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de la vida de Sant Josep Calassanç</a:t>
            </a:r>
          </a:p>
        </p:txBody>
      </p:sp>
      <p:pic>
        <p:nvPicPr>
          <p:cNvPr id="6" name="Imagen 5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2539B562-A39A-4E50-8B30-E5BB3A3A0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17" y="3005216"/>
            <a:ext cx="5259321" cy="3643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492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="" xmlns:a16="http://schemas.microsoft.com/office/drawing/2014/main" id="{024D2C66-9A44-415A-ABC7-48CA4DA2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57274"/>
            <a:ext cx="8381999" cy="15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3.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Anirem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emplenant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el mapa .Les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imatges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i el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text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dins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de les orles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corresponents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i les frases les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col·locarem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a la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part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del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cel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del mural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="" xmlns:a16="http://schemas.microsoft.com/office/drawing/2014/main" id="{6AC97617-3C21-48D0-8F46-DD532462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33" y="2002205"/>
            <a:ext cx="3127376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2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1B8BE37D-EB85-4458-AA47-8E66C5D53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0" y="2027316"/>
            <a:ext cx="4694238" cy="3251790"/>
          </a:xfrm>
          <a:prstGeom prst="rect">
            <a:avLst/>
          </a:prstGeom>
        </p:spPr>
      </p:pic>
      <p:sp>
        <p:nvSpPr>
          <p:cNvPr id="21509" name="Text Box 5">
            <a:extLst>
              <a:ext uri="{FF2B5EF4-FFF2-40B4-BE49-F238E27FC236}">
                <a16:creationId xmlns="" xmlns:a16="http://schemas.microsoft.com/office/drawing/2014/main" id="{758370C9-3A41-4B05-9423-0AE2900A431F}"/>
              </a:ext>
            </a:extLst>
          </p:cNvPr>
          <p:cNvSpPr txBox="1">
            <a:spLocks noChangeArrowheads="1"/>
          </p:cNvSpPr>
          <p:nvPr/>
        </p:nvSpPr>
        <p:spPr bwMode="auto">
          <a:xfrm rot="900000">
            <a:off x="803277" y="4778848"/>
            <a:ext cx="4856163" cy="1582101"/>
          </a:xfrm>
          <a:prstGeom prst="rect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a-ES" altLang="ca-ES" sz="2000" b="1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PERALTA DE LA SAL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a-ES" altLang="ca-ES" sz="2000" b="1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Josep Calassanç neix l’any 1557, en un poble de la Franja, que es diu Peralta de la Sal.</a:t>
            </a:r>
          </a:p>
        </p:txBody>
      </p:sp>
      <p:cxnSp>
        <p:nvCxnSpPr>
          <p:cNvPr id="21508" name="AutoShape 4">
            <a:extLst>
              <a:ext uri="{FF2B5EF4-FFF2-40B4-BE49-F238E27FC236}">
                <a16:creationId xmlns="" xmlns:a16="http://schemas.microsoft.com/office/drawing/2014/main" id="{18546DA4-181F-4E3E-85AE-7B8AAC6243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8772" y="3372427"/>
            <a:ext cx="922338" cy="773112"/>
          </a:xfrm>
          <a:prstGeom prst="straightConnector1">
            <a:avLst/>
          </a:prstGeom>
          <a:noFill/>
          <a:ln w="57240" cap="rnd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510" name="Text Box 6">
            <a:extLst>
              <a:ext uri="{FF2B5EF4-FFF2-40B4-BE49-F238E27FC236}">
                <a16:creationId xmlns="" xmlns:a16="http://schemas.microsoft.com/office/drawing/2014/main" id="{0566B9A8-8BAD-43F3-AEE7-DEB39ACA2DE2}"/>
              </a:ext>
            </a:extLst>
          </p:cNvPr>
          <p:cNvSpPr txBox="1">
            <a:spLocks noChangeArrowheads="1"/>
          </p:cNvSpPr>
          <p:nvPr/>
        </p:nvSpPr>
        <p:spPr bwMode="auto">
          <a:xfrm rot="18540000">
            <a:off x="7771605" y="1321546"/>
            <a:ext cx="3578226" cy="371513"/>
          </a:xfrm>
          <a:prstGeom prst="rect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a-ES" altLang="ca-E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paciència és bàsica per aprendre</a:t>
            </a:r>
            <a:r>
              <a:rPr kumimoji="0" lang="ca-ES" altLang="ca-ES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="" xmlns:a16="http://schemas.microsoft.com/office/drawing/2014/main" id="{D8FB0EB6-1AB8-4EAD-B1F6-C94A6C78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0000">
            <a:off x="4548025" y="4489165"/>
            <a:ext cx="9683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1">
            <a:extLst>
              <a:ext uri="{FF2B5EF4-FFF2-40B4-BE49-F238E27FC236}">
                <a16:creationId xmlns="" xmlns:a16="http://schemas.microsoft.com/office/drawing/2014/main" id="{AB90F5B5-228E-47FE-BE21-0D7DB79E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85" y="464497"/>
            <a:ext cx="9104313" cy="17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2. Es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reparteixen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a cada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alumne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un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paper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on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hi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haurà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una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d’aquestes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opcions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:  </a:t>
            </a:r>
            <a:r>
              <a:rPr kumimoji="0" lang="es-ES" altLang="ca-E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una </a:t>
            </a:r>
            <a:r>
              <a:rPr kumimoji="0" lang="es-ES" altLang="ca-E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imatge</a:t>
            </a:r>
            <a:r>
              <a:rPr kumimoji="0" lang="es-ES" altLang="ca-E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, un </a:t>
            </a:r>
            <a:r>
              <a:rPr kumimoji="0" lang="es-ES" altLang="ca-E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text</a:t>
            </a:r>
            <a:r>
              <a:rPr kumimoji="0" lang="es-ES" altLang="ca-E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 Unicode MS" charset="0"/>
              </a:rPr>
              <a:t> o una frase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s-ES" altLang="ca-ES" sz="20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63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D7E2A84E-6133-4952-8B88-362F37B65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86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85781DBB-3C47-4E88-A20A-AD0993EF4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46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="" xmlns:a16="http://schemas.microsoft.com/office/drawing/2014/main" id="{6FFE50EE-3DC7-44D2-964F-0B55806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373064"/>
            <a:ext cx="6745288" cy="1400175"/>
          </a:xfrm>
        </p:spPr>
        <p:txBody>
          <a:bodyPr/>
          <a:lstStyle/>
          <a:p>
            <a:endParaRPr lang="ca-ES" altLang="ca-ES"/>
          </a:p>
        </p:txBody>
      </p:sp>
      <p:sp>
        <p:nvSpPr>
          <p:cNvPr id="19459" name="2 Marcador de contenido">
            <a:extLst>
              <a:ext uri="{FF2B5EF4-FFF2-40B4-BE49-F238E27FC236}">
                <a16:creationId xmlns="" xmlns:a16="http://schemas.microsoft.com/office/drawing/2014/main" id="{916D55EA-94CB-4847-97BC-FC8FA646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263" y="1773238"/>
            <a:ext cx="6348412" cy="3879850"/>
          </a:xfrm>
        </p:spPr>
        <p:txBody>
          <a:bodyPr/>
          <a:lstStyle/>
          <a:p>
            <a:pPr marL="0" indent="0">
              <a:buNone/>
            </a:pPr>
            <a:endParaRPr lang="ca-ES" altLang="ca-ES"/>
          </a:p>
        </p:txBody>
      </p:sp>
      <p:sp>
        <p:nvSpPr>
          <p:cNvPr id="19460" name="Rectángulo 3">
            <a:extLst>
              <a:ext uri="{FF2B5EF4-FFF2-40B4-BE49-F238E27FC236}">
                <a16:creationId xmlns="" xmlns:a16="http://schemas.microsoft.com/office/drawing/2014/main" id="{48E452E1-39A3-4705-AE57-78219112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908050"/>
            <a:ext cx="74882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“…</a:t>
            </a: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l’educació</a:t>
            </a: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és</a:t>
            </a: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millor</a:t>
            </a: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eina</a:t>
            </a:r>
            <a:endParaRPr kumimoji="0" lang="es-ES" altLang="ca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ackadder ITC" panose="04020505051007020D02" pitchFamily="8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 per </a:t>
            </a: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canviar</a:t>
            </a: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s-ES" altLang="ca-E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món</a:t>
            </a:r>
            <a:r>
              <a:rPr kumimoji="0" lang="es-ES" altLang="ca-E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ca-E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ackadder ITC" panose="04020505051007020D02" pitchFamily="8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ackadder ITC" panose="04020505051007020D02" pitchFamily="82" charset="0"/>
                <a:ea typeface="+mn-ea"/>
                <a:cs typeface="Arial" panose="020B0604020202020204" pitchFamily="34" charset="0"/>
              </a:rPr>
              <a:t>(Sant Josep Calassanç, 1623)</a:t>
            </a:r>
          </a:p>
        </p:txBody>
      </p:sp>
    </p:spTree>
    <p:extLst>
      <p:ext uri="{BB962C8B-B14F-4D97-AF65-F5344CB8AC3E}">
        <p14:creationId xmlns="" xmlns:p14="http://schemas.microsoft.com/office/powerpoint/2010/main" val="420179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6E672B-BC12-43C1-8615-BC70BD27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33400"/>
            <a:ext cx="9072563" cy="278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800" b="1" dirty="0"/>
              <a:t>	           QUÈ CELEBREM ? </a:t>
            </a:r>
            <a:br>
              <a:rPr lang="es-ES" sz="4800" b="1" dirty="0"/>
            </a:br>
            <a:r>
              <a:rPr lang="es-ES" b="1" dirty="0"/>
              <a:t>St. Josep Calassanç fundador de l’ Escola </a:t>
            </a:r>
            <a:r>
              <a:rPr lang="es-ES" b="1" dirty="0" err="1"/>
              <a:t>Pia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4C82798-C8AB-41FF-AFEB-F90802D5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7" y="2060576"/>
            <a:ext cx="8353426" cy="5616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(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Peralta de la Sal ,1557- Roma1648)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conèixer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pobre i la falta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d’escola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nens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carrer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Al 1597 obre la primera Escola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Pia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un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barri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Roma.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”</a:t>
            </a:r>
            <a:r>
              <a:rPr lang="es-E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Pia</a:t>
            </a: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s-E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volia</a:t>
            </a: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</a:t>
            </a: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s-E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gratuïtat</a:t>
            </a: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</a:t>
            </a:r>
          </a:p>
        </p:txBody>
      </p:sp>
      <p:pic>
        <p:nvPicPr>
          <p:cNvPr id="6148" name="Imagen 3">
            <a:extLst>
              <a:ext uri="{FF2B5EF4-FFF2-40B4-BE49-F238E27FC236}">
                <a16:creationId xmlns="" xmlns:a16="http://schemas.microsoft.com/office/drawing/2014/main" id="{8A7758F7-ADBE-4535-897F-1C730D138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748">
            <a:off x="7178675" y="3768842"/>
            <a:ext cx="29781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31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="" xmlns:a16="http://schemas.microsoft.com/office/drawing/2014/main" id="{18A8D961-6FDE-40E5-8CC0-F0E328AB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7" y="327819"/>
            <a:ext cx="7991476" cy="1446213"/>
          </a:xfrm>
        </p:spPr>
        <p:txBody>
          <a:bodyPr/>
          <a:lstStyle/>
          <a:p>
            <a:pPr algn="ctr"/>
            <a:r>
              <a:rPr lang="es-ES" altLang="ca-ES" sz="5300" b="1" dirty="0"/>
              <a:t>COM HO CELEBRAREM? </a:t>
            </a:r>
            <a:br>
              <a:rPr lang="es-ES" altLang="ca-ES" sz="5300" b="1" dirty="0"/>
            </a:br>
            <a:endParaRPr lang="es-ES" altLang="ca-ES" sz="3100" b="1" i="1" dirty="0"/>
          </a:p>
        </p:txBody>
      </p:sp>
      <p:pic>
        <p:nvPicPr>
          <p:cNvPr id="7171" name="Imagen 6">
            <a:extLst>
              <a:ext uri="{FF2B5EF4-FFF2-40B4-BE49-F238E27FC236}">
                <a16:creationId xmlns="" xmlns:a16="http://schemas.microsoft.com/office/drawing/2014/main" id="{3DFB1DF1-E4D2-420B-99AF-8B90D2B7F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9" y="3786188"/>
            <a:ext cx="12795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n 8">
            <a:extLst>
              <a:ext uri="{FF2B5EF4-FFF2-40B4-BE49-F238E27FC236}">
                <a16:creationId xmlns="" xmlns:a16="http://schemas.microsoft.com/office/drawing/2014/main" id="{167F35FE-50A1-454B-98C4-670490C2F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6" y="1484313"/>
            <a:ext cx="56165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uadroTexto 11">
            <a:extLst>
              <a:ext uri="{FF2B5EF4-FFF2-40B4-BE49-F238E27FC236}">
                <a16:creationId xmlns="" xmlns:a16="http://schemas.microsoft.com/office/drawing/2014/main" id="{1E314F65-8FBE-4501-B9F0-7634779B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4649788"/>
            <a:ext cx="242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PARC CENTRAL</a:t>
            </a:r>
          </a:p>
        </p:txBody>
      </p:sp>
      <p:sp>
        <p:nvSpPr>
          <p:cNvPr id="7174" name="CuadroTexto 12">
            <a:extLst>
              <a:ext uri="{FF2B5EF4-FFF2-40B4-BE49-F238E27FC236}">
                <a16:creationId xmlns="" xmlns:a16="http://schemas.microsoft.com/office/drawing/2014/main" id="{1DA75D91-B431-484B-A2D8-F732F5E9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9" y="2919413"/>
            <a:ext cx="220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MONTBUI</a:t>
            </a:r>
          </a:p>
        </p:txBody>
      </p:sp>
      <p:sp>
        <p:nvSpPr>
          <p:cNvPr id="7175" name="CuadroTexto 14">
            <a:extLst>
              <a:ext uri="{FF2B5EF4-FFF2-40B4-BE49-F238E27FC236}">
                <a16:creationId xmlns="" xmlns:a16="http://schemas.microsoft.com/office/drawing/2014/main" id="{1D49F286-AD4B-4D6C-A005-22D47238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2081213"/>
            <a:ext cx="261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PARCS D´IGUALADA</a:t>
            </a:r>
          </a:p>
        </p:txBody>
      </p:sp>
      <p:sp>
        <p:nvSpPr>
          <p:cNvPr id="7176" name="CuadroTexto 15">
            <a:extLst>
              <a:ext uri="{FF2B5EF4-FFF2-40B4-BE49-F238E27FC236}">
                <a16:creationId xmlns="" xmlns:a16="http://schemas.microsoft.com/office/drawing/2014/main" id="{A07828A3-2FDF-4AAD-9683-7A761E09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35115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VILANOVA</a:t>
            </a:r>
          </a:p>
        </p:txBody>
      </p:sp>
      <p:sp>
        <p:nvSpPr>
          <p:cNvPr id="7177" name="CuadroTexto 16">
            <a:extLst>
              <a:ext uri="{FF2B5EF4-FFF2-40B4-BE49-F238E27FC236}">
                <a16:creationId xmlns="" xmlns:a16="http://schemas.microsoft.com/office/drawing/2014/main" id="{07B6BA1D-538F-4CC7-87D2-31F1288AF30B}"/>
              </a:ext>
            </a:extLst>
          </p:cNvPr>
          <p:cNvSpPr txBox="1">
            <a:spLocks noChangeArrowheads="1"/>
          </p:cNvSpPr>
          <p:nvPr/>
        </p:nvSpPr>
        <p:spPr bwMode="auto">
          <a:xfrm rot="21117385">
            <a:off x="4348164" y="4079876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Plç.CASTELLS</a:t>
            </a:r>
          </a:p>
        </p:txBody>
      </p:sp>
    </p:spTree>
    <p:extLst>
      <p:ext uri="{BB962C8B-B14F-4D97-AF65-F5344CB8AC3E}">
        <p14:creationId xmlns="" xmlns:p14="http://schemas.microsoft.com/office/powerpoint/2010/main" val="153061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="" xmlns:a16="http://schemas.microsoft.com/office/drawing/2014/main" id="{371C3C31-D44D-4D08-B425-E1A6BEC7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549275"/>
            <a:ext cx="8112125" cy="1595438"/>
          </a:xfrm>
        </p:spPr>
        <p:txBody>
          <a:bodyPr/>
          <a:lstStyle/>
          <a:p>
            <a:pPr algn="ctr"/>
            <a:r>
              <a:rPr lang="es-ES" altLang="ca-ES" sz="4800" b="1" dirty="0"/>
              <a:t>PER QUÈ UNA CAMINADA?</a:t>
            </a:r>
            <a:r>
              <a:rPr lang="es-ES" altLang="ca-ES" sz="5300" b="1" dirty="0"/>
              <a:t/>
            </a:r>
            <a:br>
              <a:rPr lang="es-ES" altLang="ca-ES" sz="5300" b="1" dirty="0"/>
            </a:br>
            <a:endParaRPr lang="es-ES" altLang="ca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A999B51-E133-49A4-B95A-268C2D35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6" y="1425576"/>
            <a:ext cx="8315325" cy="5688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b="1" dirty="0">
                <a:solidFill>
                  <a:schemeClr val="accent3"/>
                </a:solidFill>
              </a:rPr>
              <a:t>1.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LEMA D’ AQUEST CURS17/18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s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200" b="1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Camins</a:t>
            </a:r>
            <a:r>
              <a:rPr lang="es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3200" b="1" i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aprendre</a:t>
            </a:r>
            <a:r>
              <a:rPr lang="es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" sz="28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800" b="1" dirty="0">
                <a:solidFill>
                  <a:schemeClr val="accent3"/>
                </a:solidFill>
              </a:rPr>
              <a:t>2.</a:t>
            </a:r>
            <a:r>
              <a:rPr lang="ca-E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PROJECTE  </a:t>
            </a:r>
            <a:r>
              <a:rPr lang="es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PIA&amp;GO</a:t>
            </a:r>
            <a:r>
              <a:rPr lang="ca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a-E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a-E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800" b="1" i="1" dirty="0">
                <a:solidFill>
                  <a:schemeClr val="accent3"/>
                </a:solidFill>
              </a:rPr>
              <a:t>3.</a:t>
            </a:r>
            <a:r>
              <a:rPr lang="ca-ES" sz="2800" b="1" dirty="0">
                <a:solidFill>
                  <a:schemeClr val="accent3"/>
                </a:solidFill>
              </a:rPr>
              <a:t> </a:t>
            </a:r>
            <a:r>
              <a:rPr lang="ca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INAUGURACIÓ </a:t>
            </a:r>
            <a:r>
              <a:rPr lang="ca-ES" sz="32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CAMÍ DE CALASSANÇ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a-E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83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="" xmlns:a16="http://schemas.microsoft.com/office/drawing/2014/main" id="{8D7B4E62-0B31-410A-85F2-BEF5BCA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15889"/>
            <a:ext cx="9001155" cy="865187"/>
          </a:xfrm>
        </p:spPr>
        <p:txBody>
          <a:bodyPr/>
          <a:lstStyle/>
          <a:p>
            <a:pPr algn="ctr"/>
            <a:r>
              <a:rPr lang="es-ES" altLang="ca-ES" sz="4800" b="1" dirty="0">
                <a:solidFill>
                  <a:schemeClr val="accent3"/>
                </a:solidFill>
                <a:latin typeface="Lora"/>
              </a:rPr>
              <a:t>1. </a:t>
            </a:r>
            <a:r>
              <a:rPr lang="es-ES" altLang="ca-ES" sz="4800" b="1" dirty="0">
                <a:solidFill>
                  <a:srgbClr val="92D050"/>
                </a:solidFill>
                <a:latin typeface="Lora"/>
              </a:rPr>
              <a:t>LEMA </a:t>
            </a:r>
            <a:r>
              <a:rPr lang="es-ES" altLang="ca-ES" sz="4800" b="1" i="1" dirty="0">
                <a:solidFill>
                  <a:schemeClr val="accent3"/>
                </a:solidFill>
                <a:latin typeface="Lora"/>
              </a:rPr>
              <a:t>“CAMINS PER APRENDRE” </a:t>
            </a:r>
            <a:endParaRPr lang="es-ES" altLang="ca-ES" i="1" dirty="0">
              <a:solidFill>
                <a:schemeClr val="accent3"/>
              </a:solidFill>
            </a:endParaRPr>
          </a:p>
        </p:txBody>
      </p:sp>
      <p:sp>
        <p:nvSpPr>
          <p:cNvPr id="12292" name="CuadroTexto 5">
            <a:extLst>
              <a:ext uri="{FF2B5EF4-FFF2-40B4-BE49-F238E27FC236}">
                <a16:creationId xmlns="" xmlns:a16="http://schemas.microsoft.com/office/drawing/2014/main" id="{D8BCCBD7-8761-4D1C-8570-F92E46C2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27" y="1927345"/>
            <a:ext cx="666534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Aquest curs volem treballar personatges que la seva vida ens serveix d’exemple a seguir pels valors que transmeten i que ens ajuden a créixer com a persones. Avui coneixerem una mica més la vida i obra de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Josep Calassanç</a:t>
            </a:r>
          </a:p>
        </p:txBody>
      </p:sp>
      <p:pic>
        <p:nvPicPr>
          <p:cNvPr id="9" name="Imatge 1">
            <a:extLst>
              <a:ext uri="{FF2B5EF4-FFF2-40B4-BE49-F238E27FC236}">
                <a16:creationId xmlns="" xmlns:a16="http://schemas.microsoft.com/office/drawing/2014/main" id="{A39B0146-A0A0-4370-97FE-0454DE064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26" y="1419447"/>
            <a:ext cx="2399779" cy="4366002"/>
          </a:xfrm>
          <a:prstGeom prst="rect">
            <a:avLst/>
          </a:prstGeom>
        </p:spPr>
      </p:pic>
      <p:pic>
        <p:nvPicPr>
          <p:cNvPr id="11" name="Imagen 10" descr="C:\Users\marta\AppData\Local\Microsoft\Windows\INetCache\Content.Word\camins per aprendre3[9904].png">
            <a:extLst>
              <a:ext uri="{FF2B5EF4-FFF2-40B4-BE49-F238E27FC236}">
                <a16:creationId xmlns="" xmlns:a16="http://schemas.microsoft.com/office/drawing/2014/main" id="{D408793B-AEA7-4A29-B06F-CBCFB18958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0" y="4390138"/>
            <a:ext cx="3383100" cy="176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392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="" xmlns:a16="http://schemas.microsoft.com/office/drawing/2014/main" id="{8D7B4E62-0B31-410A-85F2-BEF5BCA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64" y="115889"/>
            <a:ext cx="6059487" cy="865187"/>
          </a:xfrm>
        </p:spPr>
        <p:txBody>
          <a:bodyPr/>
          <a:lstStyle/>
          <a:p>
            <a:pPr algn="ctr"/>
            <a:r>
              <a:rPr lang="es-ES" altLang="ca-ES" sz="4800" b="1" dirty="0">
                <a:solidFill>
                  <a:schemeClr val="accent3"/>
                </a:solidFill>
                <a:latin typeface="Lora"/>
              </a:rPr>
              <a:t>2. </a:t>
            </a:r>
            <a:r>
              <a:rPr lang="es-ES" altLang="ca-ES" sz="4800" b="1" dirty="0">
                <a:solidFill>
                  <a:srgbClr val="92D050"/>
                </a:solidFill>
                <a:latin typeface="Lora"/>
              </a:rPr>
              <a:t>PIA&amp;GO </a:t>
            </a:r>
            <a:endParaRPr lang="es-ES" altLang="ca-ES" dirty="0"/>
          </a:p>
        </p:txBody>
      </p:sp>
      <p:pic>
        <p:nvPicPr>
          <p:cNvPr id="12291" name="Marcador de contenido 3">
            <a:extLst>
              <a:ext uri="{FF2B5EF4-FFF2-40B4-BE49-F238E27FC236}">
                <a16:creationId xmlns="" xmlns:a16="http://schemas.microsoft.com/office/drawing/2014/main" id="{4B5C1E36-3A87-4723-9BB7-DB549C106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951" y="2741529"/>
            <a:ext cx="5200980" cy="3948824"/>
          </a:xfrm>
        </p:spPr>
      </p:pic>
      <p:sp>
        <p:nvSpPr>
          <p:cNvPr id="12292" name="CuadroTexto 5">
            <a:extLst>
              <a:ext uri="{FF2B5EF4-FFF2-40B4-BE49-F238E27FC236}">
                <a16:creationId xmlns="" xmlns:a16="http://schemas.microsoft.com/office/drawing/2014/main" id="{D8BCCBD7-8761-4D1C-8570-F92E46C2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17" y="1185473"/>
            <a:ext cx="8259284" cy="19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ca-ES" alt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Els km recorreguts computaran pel repte solidari</a:t>
            </a:r>
            <a:r>
              <a:rPr kumimoji="0" lang="es-ES" alt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Lora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Lora"/>
                <a:ea typeface="+mn-ea"/>
                <a:cs typeface="Arial" panose="020B0604020202020204" pitchFamily="34" charset="0"/>
              </a:rPr>
              <a:t>PIA&amp;GO </a:t>
            </a:r>
            <a:r>
              <a:rPr kumimoji="0" lang="ca-ES" alt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que transforma els km en una acció solidària:  </a:t>
            </a:r>
            <a:r>
              <a:rPr kumimoji="0" lang="ca-ES" alt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l’acollida de refugiats i desplaçats.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ca-ES" altLang="ca-ES" sz="28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21985BB-F63B-4DFF-B10F-2774FD4E25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539" y="4822950"/>
            <a:ext cx="1748473" cy="983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49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4 Imagen" descr="camicalassanc.jpg">
            <a:extLst>
              <a:ext uri="{FF2B5EF4-FFF2-40B4-BE49-F238E27FC236}">
                <a16:creationId xmlns="" xmlns:a16="http://schemas.microsoft.com/office/drawing/2014/main" id="{E5D5112B-9A3B-4721-BB92-CA9BBAE49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3" y="4609233"/>
            <a:ext cx="4194175" cy="21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8A4710-9FC9-4608-B1A9-3AF55B82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247" y="368990"/>
            <a:ext cx="6780212" cy="9001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a-ES" sz="4800" b="1" dirty="0">
                <a:solidFill>
                  <a:schemeClr val="accent3"/>
                </a:solidFill>
              </a:rPr>
              <a:t>3.</a:t>
            </a:r>
            <a:r>
              <a:rPr lang="ca-ES" sz="4800" b="1" dirty="0">
                <a:solidFill>
                  <a:srgbClr val="90C226"/>
                </a:solidFill>
              </a:rPr>
              <a:t>CAMÍ DE CALASSANÇ</a:t>
            </a:r>
            <a:br>
              <a:rPr lang="ca-ES" sz="4800" b="1" dirty="0">
                <a:solidFill>
                  <a:srgbClr val="90C226"/>
                </a:solidFill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E49E205-3580-4F80-ABB1-2975D986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77" y="1269103"/>
            <a:ext cx="9091044" cy="5184775"/>
          </a:xfrm>
        </p:spPr>
        <p:txBody>
          <a:bodyPr rtlCol="0">
            <a:noAutofit/>
          </a:bodyPr>
          <a:lstStyle/>
          <a:p>
            <a:pPr marL="45720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600" dirty="0">
                <a:solidFill>
                  <a:schemeClr val="accent3"/>
                </a:solidFill>
                <a:latin typeface="+mj-lt"/>
              </a:rPr>
              <a:t>● 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5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minuts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per mi (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dimarts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21/11)</a:t>
            </a:r>
          </a:p>
          <a:p>
            <a:pPr marL="45720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400" dirty="0">
                <a:solidFill>
                  <a:schemeClr val="accent3"/>
                </a:solidFill>
              </a:rPr>
              <a:t>●</a:t>
            </a:r>
            <a:r>
              <a:rPr lang="es-ES" sz="24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És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un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recorregut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que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vol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unir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els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diferents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punts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geografia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catalana i aragonesa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on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va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viure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+mj-lt"/>
              </a:rPr>
              <a:t>st.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Josep de Calassanç. </a:t>
            </a:r>
          </a:p>
          <a:p>
            <a:pPr marL="45720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400" dirty="0">
                <a:solidFill>
                  <a:schemeClr val="accent3"/>
                </a:solidFill>
              </a:rPr>
              <a:t>●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ca-ES" sz="2400" dirty="0"/>
              <a:t>Les caminades ens recordaran el pas de Calassanç per Igualada i simbolitzaran el camí que ens ha deixat, l’Escola Pia. 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7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="" xmlns:a16="http://schemas.microsoft.com/office/drawing/2014/main" id="{1C643E0F-69DF-484C-B2F1-6C5481CA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4763"/>
            <a:ext cx="6348413" cy="1320800"/>
          </a:xfrm>
        </p:spPr>
        <p:txBody>
          <a:bodyPr/>
          <a:lstStyle/>
          <a:p>
            <a:pPr algn="ctr" eaLnBrk="1" hangingPunct="1"/>
            <a:r>
              <a:rPr lang="es-ES" altLang="es-ES"/>
              <a:t>ORGANITZACIÓ INFANTIL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5281A2-6288-4F84-B8CF-89E8666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692150"/>
            <a:ext cx="8208963" cy="5976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9:00 	 Rebuda a les aules . </a:t>
            </a:r>
            <a:r>
              <a:rPr lang="ca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breu explicació de la 				Jornada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9:30 - 9:40	Inici de les caminades.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ESMORZAR: esmorzar al Parc quan arribin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a-E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(han de portar esmorzar de casa)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llarg de la caminada trobaran les peces del </a:t>
            </a:r>
            <a:r>
              <a:rPr lang="ca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Batic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12:00	 Tots a la Sala Polivalent per construir el </a:t>
            </a:r>
            <a:r>
              <a:rPr lang="ca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Batic-puzzle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a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TARDA</a:t>
            </a:r>
            <a:endParaRPr lang="es-E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136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ca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15:00 – 16:15	Espectacle d’animació  a càrrec de Can cantem 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16:15 – 17:00	Berenar  al pati pa amb xocolata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Imatge 1">
            <a:extLst>
              <a:ext uri="{FF2B5EF4-FFF2-40B4-BE49-F238E27FC236}">
                <a16:creationId xmlns="" xmlns:a16="http://schemas.microsoft.com/office/drawing/2014/main" id="{2D159DC1-0E5A-4157-9BFC-D38509919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538">
            <a:off x="9351963" y="2033588"/>
            <a:ext cx="16065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542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="" xmlns:a16="http://schemas.microsoft.com/office/drawing/2014/main" id="{E15D1038-EF63-40F7-A234-B0EE059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115888"/>
            <a:ext cx="6348413" cy="1009650"/>
          </a:xfrm>
        </p:spPr>
        <p:txBody>
          <a:bodyPr/>
          <a:lstStyle/>
          <a:p>
            <a:pPr eaLnBrk="1" hangingPunct="1"/>
            <a:r>
              <a:rPr lang="es-ES" altLang="es-ES"/>
              <a:t>ORGANITZACIÓ PRIMÀRIA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260F3BCC-2B3E-4A21-9530-6CB102A2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1" y="188913"/>
            <a:ext cx="8785225" cy="66675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a-ES" sz="44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9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9:00 A les aules </a:t>
            </a:r>
            <a:r>
              <a:rPr lang="ca-ES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Power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explicació de la Jornada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9:30 - 9:40	Inici de les caminades.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a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ESMORZAR </a:t>
            </a:r>
            <a:r>
              <a:rPr lang="ca-ES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esmorzar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la primera parada.</a:t>
            </a:r>
            <a:r>
              <a:rPr lang="es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ca-ES" sz="2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(esmorzar de casa)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 llarg de la caminada trobaran les peces del </a:t>
            </a:r>
            <a:r>
              <a:rPr lang="ca-ES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Batic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/o del Mapa.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11:30  construir el </a:t>
            </a:r>
            <a:r>
              <a:rPr lang="ca-ES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Batic-puzzle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 el Mapa al Parc Central per classes i després joc lliure.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12:45 Arribada a l’Escola. ( Temps 40min aprox.)</a:t>
            </a:r>
            <a:endParaRPr lang="es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a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sz="29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TARDA</a:t>
            </a:r>
            <a:endParaRPr lang="es-ES" sz="29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136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15:15 – 16:15	Espectacle d’animació  a càrrec de Can cantem </a:t>
            </a:r>
            <a:endParaRPr lang="es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a-E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16:15 – 16:50	Berenar al pati pa amb xocolata</a:t>
            </a:r>
            <a:endParaRPr lang="es-ES" sz="2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3 Marcador de contenido">
            <a:extLst>
              <a:ext uri="{FF2B5EF4-FFF2-40B4-BE49-F238E27FC236}">
                <a16:creationId xmlns="" xmlns:a16="http://schemas.microsoft.com/office/drawing/2014/main" id="{B590E2FF-7DE4-4375-842E-42B57B35EF3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9" t="16928" r="21516" b="12852"/>
          <a:stretch>
            <a:fillRect/>
          </a:stretch>
        </p:blipFill>
        <p:spPr bwMode="auto">
          <a:xfrm rot="846176">
            <a:off x="8071829" y="115889"/>
            <a:ext cx="2345346" cy="1840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1762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Personalizado</PresentationFormat>
  <Paragraphs>126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Faceta</vt:lpstr>
      <vt:lpstr>1_Faceta</vt:lpstr>
      <vt:lpstr>DIADA DE  ST JOSEP DE CALASSANÇ</vt:lpstr>
      <vt:lpstr>            QUÈ CELEBREM ?  St. Josep Calassanç fundador de l’ Escola Pia  </vt:lpstr>
      <vt:lpstr>COM HO CELEBRAREM?  </vt:lpstr>
      <vt:lpstr>PER QUÈ UNA CAMINADA? </vt:lpstr>
      <vt:lpstr>1. LEMA “CAMINS PER APRENDRE” </vt:lpstr>
      <vt:lpstr>2. PIA&amp;GO </vt:lpstr>
      <vt:lpstr>3.CAMÍ DE CALASSANÇ </vt:lpstr>
      <vt:lpstr>ORGANITZACIÓ INFANTIL</vt:lpstr>
      <vt:lpstr>ORGANITZACIÓ PRIMÀRIA</vt:lpstr>
      <vt:lpstr>ORGANITZACIÓ ESO,BATX. i FP</vt:lpstr>
      <vt:lpstr>CAMINS INFANTIL I PRIMÀRIA</vt:lpstr>
      <vt:lpstr> RUTES SECUNDÀRIA,BAXILLERAT,FP </vt:lpstr>
      <vt:lpstr>QUÈ APRENDREM …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Mota</dc:creator>
  <cp:lastModifiedBy>Equipo</cp:lastModifiedBy>
  <cp:revision>3</cp:revision>
  <dcterms:created xsi:type="dcterms:W3CDTF">2017-11-23T21:58:12Z</dcterms:created>
  <dcterms:modified xsi:type="dcterms:W3CDTF">2017-11-27T09:11:49Z</dcterms:modified>
</cp:coreProperties>
</file>